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
  </p:notesMasterIdLst>
  <p:sldIdLst>
    <p:sldId id="256" r:id="rId2"/>
    <p:sldId id="257" r:id="rId3"/>
    <p:sldId id="263" r:id="rId4"/>
    <p:sldId id="264" r:id="rId5"/>
    <p:sldId id="265" r:id="rId6"/>
    <p:sldId id="266" r:id="rId7"/>
    <p:sldId id="260"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ED"/>
    <a:srgbClr val="FAFAF4"/>
    <a:srgbClr val="F2F2DE"/>
    <a:srgbClr val="F5F2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6" d="100"/>
          <a:sy n="96" d="100"/>
        </p:scale>
        <p:origin x="173"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e4c91933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e4c91933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e4c91933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be4c91933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e4c91933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be4c91933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94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e4c91933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be4c91933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94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e4c91933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be4c91933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28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e4c91933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be4c91933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40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be4c9193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be4c9193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Google Shape;55;p13"/>
          <p:cNvPicPr preferRelativeResize="0"/>
          <p:nvPr/>
        </p:nvPicPr>
        <p:blipFill>
          <a:blip r:embed="rId3">
            <a:alphaModFix/>
          </a:blip>
          <a:stretch>
            <a:fillRect/>
          </a:stretch>
        </p:blipFill>
        <p:spPr>
          <a:xfrm>
            <a:off x="4503312" y="3828000"/>
            <a:ext cx="1175420" cy="1078741"/>
          </a:xfrm>
          <a:prstGeom prst="rect">
            <a:avLst/>
          </a:prstGeom>
          <a:noFill/>
          <a:ln>
            <a:noFill/>
          </a:ln>
        </p:spPr>
      </p:pic>
      <p:pic>
        <p:nvPicPr>
          <p:cNvPr id="56" name="Google Shape;56;p13"/>
          <p:cNvPicPr preferRelativeResize="0"/>
          <p:nvPr/>
        </p:nvPicPr>
        <p:blipFill>
          <a:blip r:embed="rId4">
            <a:alphaModFix/>
          </a:blip>
          <a:stretch>
            <a:fillRect/>
          </a:stretch>
        </p:blipFill>
        <p:spPr>
          <a:xfrm>
            <a:off x="6515333" y="3943478"/>
            <a:ext cx="2153469" cy="963263"/>
          </a:xfrm>
          <a:prstGeom prst="rect">
            <a:avLst/>
          </a:prstGeom>
          <a:noFill/>
          <a:ln>
            <a:noFill/>
          </a:ln>
        </p:spPr>
      </p:pic>
      <p:pic>
        <p:nvPicPr>
          <p:cNvPr id="1026" name="Picture 2" descr="Arizona NASA Vertical Text">
            <a:extLst>
              <a:ext uri="{FF2B5EF4-FFF2-40B4-BE49-F238E27FC236}">
                <a16:creationId xmlns:a16="http://schemas.microsoft.com/office/drawing/2014/main" id="{CD1D4463-0DFE-401B-BCFC-70FB00EE5A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54" y="3153876"/>
            <a:ext cx="1366612" cy="18244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EF68FED-5260-443F-9F7B-B814FA5AD1E1}"/>
              </a:ext>
            </a:extLst>
          </p:cNvPr>
          <p:cNvPicPr>
            <a:picLocks noChangeAspect="1"/>
          </p:cNvPicPr>
          <p:nvPr/>
        </p:nvPicPr>
        <p:blipFill>
          <a:blip r:embed="rId6"/>
          <a:stretch>
            <a:fillRect/>
          </a:stretch>
        </p:blipFill>
        <p:spPr>
          <a:xfrm>
            <a:off x="2258969" y="3828000"/>
            <a:ext cx="1366612" cy="1078741"/>
          </a:xfrm>
          <a:prstGeom prst="rect">
            <a:avLst/>
          </a:prstGeom>
        </p:spPr>
      </p:pic>
      <p:sp>
        <p:nvSpPr>
          <p:cNvPr id="4" name="TextBox 3">
            <a:extLst>
              <a:ext uri="{FF2B5EF4-FFF2-40B4-BE49-F238E27FC236}">
                <a16:creationId xmlns:a16="http://schemas.microsoft.com/office/drawing/2014/main" id="{0D9B47BC-8C2D-4A52-82D5-D3EE1F92A077}"/>
              </a:ext>
            </a:extLst>
          </p:cNvPr>
          <p:cNvSpPr txBox="1"/>
          <p:nvPr/>
        </p:nvSpPr>
        <p:spPr>
          <a:xfrm>
            <a:off x="73456" y="122105"/>
            <a:ext cx="10344647" cy="523220"/>
          </a:xfrm>
          <a:prstGeom prst="rect">
            <a:avLst/>
          </a:prstGeom>
          <a:noFill/>
        </p:spPr>
        <p:txBody>
          <a:bodyPr wrap="square" rtlCol="0">
            <a:spAutoFit/>
          </a:bodyPr>
          <a:lstStyle/>
          <a:p>
            <a:r>
              <a:rPr lang="en-US" dirty="0">
                <a:solidFill>
                  <a:schemeClr val="bg1">
                    <a:lumMod val="75000"/>
                  </a:schemeClr>
                </a:solidFill>
                <a:latin typeface="Verdana" panose="020B0604030504040204" pitchFamily="34" charset="0"/>
                <a:ea typeface="Verdana" panose="020B0604030504040204" pitchFamily="34" charset="0"/>
              </a:rPr>
              <a:t>Annual Arizona NASA Space Grant Consortium Symposium</a:t>
            </a:r>
          </a:p>
          <a:p>
            <a:r>
              <a:rPr lang="en-US" dirty="0">
                <a:solidFill>
                  <a:schemeClr val="bg1">
                    <a:lumMod val="75000"/>
                  </a:schemeClr>
                </a:solidFill>
                <a:latin typeface="Verdana" panose="020B0604030504040204" pitchFamily="34" charset="0"/>
                <a:ea typeface="Verdana" panose="020B0604030504040204" pitchFamily="34" charset="0"/>
              </a:rPr>
              <a:t>April 17, 2021</a:t>
            </a:r>
          </a:p>
        </p:txBody>
      </p:sp>
      <p:sp>
        <p:nvSpPr>
          <p:cNvPr id="14" name="Text Box 30">
            <a:extLst>
              <a:ext uri="{FF2B5EF4-FFF2-40B4-BE49-F238E27FC236}">
                <a16:creationId xmlns:a16="http://schemas.microsoft.com/office/drawing/2014/main" id="{8D959225-B76D-4199-BD8E-BE45EB0C8C59}"/>
              </a:ext>
            </a:extLst>
          </p:cNvPr>
          <p:cNvSpPr txBox="1">
            <a:spLocks noChangeArrowheads="1"/>
          </p:cNvSpPr>
          <p:nvPr/>
        </p:nvSpPr>
        <p:spPr bwMode="auto">
          <a:xfrm>
            <a:off x="73454" y="658596"/>
            <a:ext cx="8997088" cy="1138709"/>
          </a:xfrm>
          <a:prstGeom prst="rect">
            <a:avLst/>
          </a:prstGeom>
          <a:solidFill>
            <a:schemeClr val="bg1"/>
          </a:solidFill>
          <a:ln w="9525">
            <a:noFill/>
            <a:miter lim="800000"/>
            <a:headEnd/>
            <a:tailEnd/>
          </a:ln>
        </p:spPr>
        <p:txBody>
          <a:bodyPr wrap="square" lIns="91370" tIns="45688" rIns="91370" bIns="45688">
            <a:spAutoFit/>
          </a:bodyPr>
          <a:lstStyle/>
          <a:p>
            <a:pPr algn="ctr" defTabSz="3135313">
              <a:spcBef>
                <a:spcPct val="50000"/>
              </a:spcBef>
            </a:pPr>
            <a:r>
              <a:rPr lang="en-US" sz="3400" b="1" dirty="0">
                <a:latin typeface="Verdana" panose="020B0604030504040204" pitchFamily="34" charset="0"/>
                <a:ea typeface="Verdana" panose="020B0604030504040204" pitchFamily="34" charset="0"/>
                <a:cs typeface="Calibri" panose="020F0502020204030204" pitchFamily="34" charset="0"/>
              </a:rPr>
              <a:t>Nonlinear Laser Pulse Compression with a Multipass Cell</a:t>
            </a:r>
          </a:p>
        </p:txBody>
      </p:sp>
      <p:sp>
        <p:nvSpPr>
          <p:cNvPr id="17" name="TextBox 16">
            <a:extLst>
              <a:ext uri="{FF2B5EF4-FFF2-40B4-BE49-F238E27FC236}">
                <a16:creationId xmlns:a16="http://schemas.microsoft.com/office/drawing/2014/main" id="{C427CA15-83BB-4A40-8706-E2B081E88725}"/>
              </a:ext>
            </a:extLst>
          </p:cNvPr>
          <p:cNvSpPr txBox="1"/>
          <p:nvPr/>
        </p:nvSpPr>
        <p:spPr>
          <a:xfrm>
            <a:off x="-566926" y="2339986"/>
            <a:ext cx="10277849" cy="600164"/>
          </a:xfrm>
          <a:prstGeom prst="rect">
            <a:avLst/>
          </a:prstGeom>
          <a:noFill/>
        </p:spPr>
        <p:txBody>
          <a:bodyPr wrap="square">
            <a:spAutoFit/>
          </a:bodyPr>
          <a:lstStyle/>
          <a:p>
            <a:pPr algn="ctr" defTabSz="3135313"/>
            <a:r>
              <a:rPr lang="en-US" sz="1100" baseline="30000" dirty="0">
                <a:latin typeface="Verdana" panose="020B0604030504040204" pitchFamily="34" charset="0"/>
                <a:ea typeface="Verdana" panose="020B0604030504040204" pitchFamily="34" charset="0"/>
              </a:rPr>
              <a:t>1</a:t>
            </a:r>
            <a:r>
              <a:rPr lang="en-US" sz="1100" dirty="0">
                <a:latin typeface="Verdana" panose="020B0604030504040204" pitchFamily="34" charset="0"/>
                <a:ea typeface="Verdana" panose="020B0604030504040204" pitchFamily="34" charset="0"/>
              </a:rPr>
              <a:t>Department of Physics, The College of Liberal Arts and Sciences, Arizona State University, Tempe, AZ, 85281</a:t>
            </a:r>
          </a:p>
          <a:p>
            <a:pPr algn="ctr" defTabSz="3135313"/>
            <a:r>
              <a:rPr lang="en-US" sz="1100" baseline="30000" dirty="0">
                <a:latin typeface="Verdana" panose="020B0604030504040204" pitchFamily="34" charset="0"/>
                <a:ea typeface="Verdana" panose="020B0604030504040204" pitchFamily="34" charset="0"/>
              </a:rPr>
              <a:t>2</a:t>
            </a:r>
            <a:r>
              <a:rPr lang="en-US" sz="1100" dirty="0">
                <a:latin typeface="Verdana" panose="020B0604030504040204" pitchFamily="34" charset="0"/>
                <a:ea typeface="Verdana" panose="020B0604030504040204" pitchFamily="34" charset="0"/>
              </a:rPr>
              <a:t>Biodesign Institute, College of Applied Structural Design, Arizona State University, Tempe, AZ, 85281</a:t>
            </a:r>
          </a:p>
          <a:p>
            <a:pPr algn="ctr" defTabSz="3135313"/>
            <a:r>
              <a:rPr lang="en-US" sz="1100" baseline="30000" dirty="0">
                <a:latin typeface="Verdana" panose="020B0604030504040204" pitchFamily="34" charset="0"/>
                <a:ea typeface="Verdana" panose="020B0604030504040204" pitchFamily="34" charset="0"/>
              </a:rPr>
              <a:t>3</a:t>
            </a:r>
            <a:r>
              <a:rPr lang="en-US" sz="1100" dirty="0">
                <a:latin typeface="Verdana" panose="020B0604030504040204" pitchFamily="34" charset="0"/>
                <a:ea typeface="Verdana" panose="020B0604030504040204" pitchFamily="34" charset="0"/>
              </a:rPr>
              <a:t>School of Earth and Space Exploration, The College of Liberal Arts and Sciences, Arizona State University, Tempe, AZ, 85281</a:t>
            </a:r>
          </a:p>
        </p:txBody>
      </p:sp>
      <p:sp>
        <p:nvSpPr>
          <p:cNvPr id="18" name="Text Box 31">
            <a:extLst>
              <a:ext uri="{FF2B5EF4-FFF2-40B4-BE49-F238E27FC236}">
                <a16:creationId xmlns:a16="http://schemas.microsoft.com/office/drawing/2014/main" id="{70ADA16F-0F51-4CD7-B1CD-CD4E6047D7B1}"/>
              </a:ext>
            </a:extLst>
          </p:cNvPr>
          <p:cNvSpPr txBox="1">
            <a:spLocks noChangeArrowheads="1"/>
          </p:cNvSpPr>
          <p:nvPr/>
        </p:nvSpPr>
        <p:spPr bwMode="auto">
          <a:xfrm>
            <a:off x="429628" y="1856688"/>
            <a:ext cx="8874737" cy="369267"/>
          </a:xfrm>
          <a:prstGeom prst="rect">
            <a:avLst/>
          </a:prstGeom>
          <a:noFill/>
          <a:ln w="9525">
            <a:noFill/>
            <a:miter lim="800000"/>
            <a:headEnd/>
            <a:tailEnd/>
          </a:ln>
        </p:spPr>
        <p:txBody>
          <a:bodyPr wrap="square" lIns="91370" tIns="45688" rIns="91370" bIns="45688">
            <a:spAutoFit/>
          </a:bodyPr>
          <a:lstStyle/>
          <a:p>
            <a:pPr algn="ctr" defTabSz="3135313">
              <a:spcBef>
                <a:spcPct val="50000"/>
              </a:spcBef>
            </a:pPr>
            <a:r>
              <a:rPr lang="en-US" sz="1800" dirty="0">
                <a:latin typeface="Verdana" panose="020B0604030504040204" pitchFamily="34" charset="0"/>
                <a:ea typeface="Verdana" panose="020B0604030504040204" pitchFamily="34" charset="0"/>
              </a:rPr>
              <a:t>Elena Boyd</a:t>
            </a:r>
            <a:r>
              <a:rPr lang="en-US" sz="1800" baseline="30000" dirty="0">
                <a:latin typeface="Verdana" panose="020B0604030504040204" pitchFamily="34" charset="0"/>
                <a:ea typeface="Verdana" panose="020B0604030504040204" pitchFamily="34" charset="0"/>
              </a:rPr>
              <a:t>1 </a:t>
            </a:r>
            <a:r>
              <a:rPr lang="en-US" sz="1800" dirty="0">
                <a:latin typeface="Verdana" panose="020B0604030504040204" pitchFamily="34" charset="0"/>
                <a:ea typeface="Verdana" panose="020B0604030504040204" pitchFamily="34" charset="0"/>
              </a:rPr>
              <a:t>, Dariannette Valentin</a:t>
            </a:r>
            <a:r>
              <a:rPr lang="en-US" sz="1800" baseline="30000" dirty="0">
                <a:latin typeface="Verdana" panose="020B0604030504040204" pitchFamily="34" charset="0"/>
                <a:ea typeface="Verdana" panose="020B0604030504040204" pitchFamily="34" charset="0"/>
              </a:rPr>
              <a:t>3</a:t>
            </a:r>
            <a:r>
              <a:rPr lang="en-US" sz="1800" dirty="0">
                <a:latin typeface="Verdana" panose="020B0604030504040204" pitchFamily="34" charset="0"/>
                <a:ea typeface="Verdana" panose="020B0604030504040204" pitchFamily="34" charset="0"/>
              </a:rPr>
              <a:t>, mentored by Dr. Samuel Teitelbaum</a:t>
            </a:r>
            <a:r>
              <a:rPr lang="en-US" sz="1800" baseline="30000" dirty="0">
                <a:latin typeface="Verdana" panose="020B0604030504040204" pitchFamily="34" charset="0"/>
                <a:ea typeface="Verdana" panose="020B0604030504040204" pitchFamily="34" charset="0"/>
              </a:rPr>
              <a:t>1,2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3733300" y="315931"/>
            <a:ext cx="5258299" cy="2905979"/>
          </a:xfrm>
          <a:prstGeom prst="rect">
            <a:avLst/>
          </a:prstGeom>
          <a:noFill/>
          <a:ln>
            <a:noFill/>
          </a:ln>
        </p:spPr>
      </p:pic>
      <p:sp>
        <p:nvSpPr>
          <p:cNvPr id="67" name="Google Shape;67;p14"/>
          <p:cNvSpPr txBox="1"/>
          <p:nvPr/>
        </p:nvSpPr>
        <p:spPr>
          <a:xfrm>
            <a:off x="152401" y="784409"/>
            <a:ext cx="3616518" cy="248526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dirty="0">
                <a:solidFill>
                  <a:schemeClr val="dk1"/>
                </a:solidFill>
                <a:latin typeface="Verdana" panose="020B0604030504040204" pitchFamily="34" charset="0"/>
                <a:ea typeface="Verdana" panose="020B0604030504040204" pitchFamily="34" charset="0"/>
                <a:cs typeface="Times New Roman"/>
                <a:sym typeface="Times New Roman"/>
              </a:rPr>
              <a:t>The CXFEL lab is designing a compact ultrafast x-ray source: CXLS </a:t>
            </a:r>
          </a:p>
          <a:p>
            <a:pPr marL="285750" lvl="0" indent="-285750" algn="l" rtl="0">
              <a:lnSpc>
                <a:spcPct val="115000"/>
              </a:lnSpc>
              <a:spcBef>
                <a:spcPts val="0"/>
              </a:spcBef>
              <a:spcAft>
                <a:spcPts val="0"/>
              </a:spcAft>
              <a:buFont typeface="Arial" panose="020B0604020202020204" pitchFamily="34" charset="0"/>
              <a:buChar char="•"/>
            </a:pPr>
            <a:r>
              <a:rPr lang="en" sz="1300" dirty="0">
                <a:solidFill>
                  <a:schemeClr val="dk1"/>
                </a:solidFill>
                <a:latin typeface="Verdana" panose="020B0604030504040204" pitchFamily="34" charset="0"/>
                <a:ea typeface="Verdana" panose="020B0604030504040204" pitchFamily="34" charset="0"/>
                <a:cs typeface="Times New Roman"/>
                <a:sym typeface="Times New Roman"/>
              </a:rPr>
              <a:t>T</a:t>
            </a:r>
            <a:r>
              <a:rPr lang="en-US" sz="1300" dirty="0">
                <a:solidFill>
                  <a:schemeClr val="dk1"/>
                </a:solidFill>
                <a:latin typeface="Verdana" panose="020B0604030504040204" pitchFamily="34" charset="0"/>
                <a:ea typeface="Verdana" panose="020B0604030504040204" pitchFamily="34" charset="0"/>
                <a:cs typeface="Times New Roman"/>
                <a:sym typeface="Times New Roman"/>
              </a:rPr>
              <a:t>h</a:t>
            </a:r>
            <a:r>
              <a:rPr lang="en" sz="1300" dirty="0">
                <a:solidFill>
                  <a:schemeClr val="dk1"/>
                </a:solidFill>
                <a:latin typeface="Verdana" panose="020B0604030504040204" pitchFamily="34" charset="0"/>
                <a:ea typeface="Verdana" panose="020B0604030504040204" pitchFamily="34" charset="0"/>
                <a:cs typeface="Times New Roman"/>
                <a:sym typeface="Times New Roman"/>
              </a:rPr>
              <a:t>is will allow the lab to perform research on condensed matter systems at lower cost than that of a typical FEL (free-electron laser). </a:t>
            </a:r>
          </a:p>
          <a:p>
            <a:pPr marL="285750" lvl="0" indent="-285750" algn="l" rtl="0">
              <a:lnSpc>
                <a:spcPct val="115000"/>
              </a:lnSpc>
              <a:spcBef>
                <a:spcPts val="0"/>
              </a:spcBef>
              <a:spcAft>
                <a:spcPts val="0"/>
              </a:spcAft>
              <a:buFont typeface="Arial" panose="020B0604020202020204" pitchFamily="34" charset="0"/>
              <a:buChar char="•"/>
            </a:pPr>
            <a:r>
              <a:rPr lang="en" sz="1300" dirty="0">
                <a:solidFill>
                  <a:schemeClr val="dk1"/>
                </a:solidFill>
                <a:latin typeface="Verdana" panose="020B0604030504040204" pitchFamily="34" charset="0"/>
                <a:ea typeface="Verdana" panose="020B0604030504040204" pitchFamily="34" charset="0"/>
                <a:cs typeface="Times New Roman"/>
                <a:sym typeface="Times New Roman"/>
              </a:rPr>
              <a:t>The CXFEL uses </a:t>
            </a:r>
            <a:r>
              <a:rPr lang="en" sz="1300" dirty="0">
                <a:solidFill>
                  <a:schemeClr val="accent1">
                    <a:lumMod val="75000"/>
                  </a:schemeClr>
                </a:solidFill>
                <a:latin typeface="Verdana" panose="020B0604030504040204" pitchFamily="34" charset="0"/>
                <a:ea typeface="Verdana" panose="020B0604030504040204" pitchFamily="34" charset="0"/>
                <a:cs typeface="Times New Roman"/>
                <a:sym typeface="Times New Roman"/>
              </a:rPr>
              <a:t>inverse Compton scattering</a:t>
            </a:r>
            <a:r>
              <a:rPr lang="en" sz="1300" dirty="0">
                <a:solidFill>
                  <a:schemeClr val="dk1"/>
                </a:solidFill>
                <a:latin typeface="Verdana" panose="020B0604030504040204" pitchFamily="34" charset="0"/>
                <a:ea typeface="Verdana" panose="020B0604030504040204" pitchFamily="34" charset="0"/>
                <a:cs typeface="Times New Roman"/>
                <a:sym typeface="Times New Roman"/>
              </a:rPr>
              <a:t>, which ejects high-energy photons by scattering laser light against an electron beam. </a:t>
            </a:r>
          </a:p>
        </p:txBody>
      </p:sp>
      <p:sp>
        <p:nvSpPr>
          <p:cNvPr id="68" name="Google Shape;68;p14"/>
          <p:cNvSpPr txBox="1"/>
          <p:nvPr/>
        </p:nvSpPr>
        <p:spPr>
          <a:xfrm>
            <a:off x="4393903" y="3653380"/>
            <a:ext cx="4099190" cy="172736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dirty="0">
                <a:solidFill>
                  <a:schemeClr val="dk1"/>
                </a:solidFill>
                <a:latin typeface="Verdana" panose="020B0604030504040204" pitchFamily="34" charset="0"/>
                <a:ea typeface="Verdana" panose="020B0604030504040204" pitchFamily="34" charset="0"/>
                <a:cs typeface="Times New Roman"/>
                <a:sym typeface="Times New Roman"/>
              </a:rPr>
              <a:t>Since the CXFEL project is fairly new and the team is still building out the CXLS, the main focus has been construction, planning, and simulation.</a:t>
            </a:r>
            <a:endParaRPr sz="1500" dirty="0">
              <a:solidFill>
                <a:schemeClr val="dk1"/>
              </a:solidFill>
              <a:latin typeface="Verdana" panose="020B0604030504040204" pitchFamily="34" charset="0"/>
              <a:ea typeface="Verdana" panose="020B0604030504040204" pitchFamily="34" charset="0"/>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None/>
            </a:pPr>
            <a:endParaRPr dirty="0"/>
          </a:p>
        </p:txBody>
      </p:sp>
      <p:sp>
        <p:nvSpPr>
          <p:cNvPr id="2" name="TextBox 1">
            <a:extLst>
              <a:ext uri="{FF2B5EF4-FFF2-40B4-BE49-F238E27FC236}">
                <a16:creationId xmlns:a16="http://schemas.microsoft.com/office/drawing/2014/main" id="{182DEF12-92EF-4648-BE64-F409A824015E}"/>
              </a:ext>
            </a:extLst>
          </p:cNvPr>
          <p:cNvSpPr txBox="1"/>
          <p:nvPr/>
        </p:nvSpPr>
        <p:spPr>
          <a:xfrm>
            <a:off x="3653917" y="3238960"/>
            <a:ext cx="7680960" cy="477054"/>
          </a:xfrm>
          <a:prstGeom prst="rect">
            <a:avLst/>
          </a:prstGeom>
          <a:noFill/>
        </p:spPr>
        <p:txBody>
          <a:bodyPr wrap="square" rtlCol="0">
            <a:spAutoFit/>
          </a:bodyPr>
          <a:lstStyle/>
          <a:p>
            <a:r>
              <a:rPr lang="en-US" sz="1000" dirty="0">
                <a:solidFill>
                  <a:schemeClr val="tx1">
                    <a:lumMod val="50000"/>
                    <a:lumOff val="50000"/>
                  </a:schemeClr>
                </a:solidFill>
                <a:latin typeface="Verdana" panose="020B0604030504040204" pitchFamily="34" charset="0"/>
                <a:ea typeface="Verdana" panose="020B0604030504040204" pitchFamily="34" charset="0"/>
                <a:cs typeface="Calibri" panose="020F0502020204030204" pitchFamily="34" charset="0"/>
              </a:rPr>
              <a:t>W.S. Graves et al., Phys. Rev. ST Accel. Beams, Vol. 17, p. 120701 (Dec. 2014).</a:t>
            </a:r>
            <a:endParaRPr lang="en-US" sz="1000" dirty="0">
              <a:solidFill>
                <a:schemeClr val="tx1">
                  <a:lumMod val="50000"/>
                  <a:lumOff val="50000"/>
                </a:schemeClr>
              </a:solidFill>
              <a:latin typeface="Verdana" panose="020B0604030504040204" pitchFamily="34" charset="0"/>
              <a:ea typeface="Verdana" panose="020B0604030504040204" pitchFamily="34" charset="0"/>
            </a:endParaRPr>
          </a:p>
          <a:p>
            <a:endParaRPr lang="en-US" dirty="0"/>
          </a:p>
        </p:txBody>
      </p:sp>
      <p:pic>
        <p:nvPicPr>
          <p:cNvPr id="2050" name="Picture 2" descr="Inverse Compton Scattering">
            <a:extLst>
              <a:ext uri="{FF2B5EF4-FFF2-40B4-BE49-F238E27FC236}">
                <a16:creationId xmlns:a16="http://schemas.microsoft.com/office/drawing/2014/main" id="{3C6F31E4-23F8-4469-A4A1-6B8317E6D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86" y="3546575"/>
            <a:ext cx="2443896" cy="13559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0EEDB15-AD7E-4E50-9F21-CEF9DBC93071}"/>
              </a:ext>
            </a:extLst>
          </p:cNvPr>
          <p:cNvSpPr txBox="1"/>
          <p:nvPr/>
        </p:nvSpPr>
        <p:spPr>
          <a:xfrm>
            <a:off x="434476" y="4841314"/>
            <a:ext cx="2571117" cy="461665"/>
          </a:xfrm>
          <a:prstGeom prst="rect">
            <a:avLst/>
          </a:prstGeom>
          <a:noFill/>
        </p:spPr>
        <p:txBody>
          <a:bodyPr wrap="square" rtlCol="0">
            <a:spAutoFit/>
          </a:bodyPr>
          <a:lstStyle/>
          <a:p>
            <a:r>
              <a:rPr lang="en-US" sz="1000" dirty="0">
                <a:solidFill>
                  <a:schemeClr val="tx1">
                    <a:lumMod val="50000"/>
                    <a:lumOff val="50000"/>
                  </a:schemeClr>
                </a:solidFill>
                <a:latin typeface="Verdana" panose="020B0604030504040204" pitchFamily="34" charset="0"/>
                <a:ea typeface="Verdana" panose="020B0604030504040204" pitchFamily="34" charset="0"/>
                <a:cs typeface="Calibri" panose="020F0502020204030204" pitchFamily="34" charset="0"/>
              </a:rPr>
              <a:t>Alessandro </a:t>
            </a:r>
            <a:r>
              <a:rPr lang="en-US" sz="1000" dirty="0" err="1">
                <a:solidFill>
                  <a:schemeClr val="tx1">
                    <a:lumMod val="50000"/>
                    <a:lumOff val="50000"/>
                  </a:schemeClr>
                </a:solidFill>
                <a:latin typeface="Verdana" panose="020B0604030504040204" pitchFamily="34" charset="0"/>
                <a:ea typeface="Verdana" panose="020B0604030504040204" pitchFamily="34" charset="0"/>
                <a:cs typeface="Calibri" panose="020F0502020204030204" pitchFamily="34" charset="0"/>
              </a:rPr>
              <a:t>Patruno</a:t>
            </a:r>
            <a:r>
              <a:rPr lang="en-US" sz="1000" dirty="0">
                <a:solidFill>
                  <a:schemeClr val="tx1">
                    <a:lumMod val="50000"/>
                    <a:lumOff val="50000"/>
                  </a:schemeClr>
                </a:solidFill>
                <a:latin typeface="Verdana" panose="020B0604030504040204" pitchFamily="34" charset="0"/>
                <a:ea typeface="Verdana" panose="020B0604030504040204" pitchFamily="34" charset="0"/>
                <a:cs typeface="Calibri" panose="020F0502020204030204" pitchFamily="34" charset="0"/>
              </a:rPr>
              <a:t> (Sept. 2015).</a:t>
            </a:r>
            <a:endParaRPr lang="en-US" sz="1000" dirty="0">
              <a:solidFill>
                <a:schemeClr val="tx1">
                  <a:lumMod val="50000"/>
                  <a:lumOff val="50000"/>
                </a:schemeClr>
              </a:solidFill>
              <a:latin typeface="Verdana" panose="020B0604030504040204" pitchFamily="34" charset="0"/>
              <a:ea typeface="Verdana" panose="020B0604030504040204" pitchFamily="34" charset="0"/>
            </a:endParaRPr>
          </a:p>
          <a:p>
            <a:endParaRPr lang="en-US" dirty="0"/>
          </a:p>
        </p:txBody>
      </p:sp>
      <p:sp>
        <p:nvSpPr>
          <p:cNvPr id="14" name="TextBox 13">
            <a:extLst>
              <a:ext uri="{FF2B5EF4-FFF2-40B4-BE49-F238E27FC236}">
                <a16:creationId xmlns:a16="http://schemas.microsoft.com/office/drawing/2014/main" id="{72286491-8E79-4D18-8950-F1D0C85F6051}"/>
              </a:ext>
            </a:extLst>
          </p:cNvPr>
          <p:cNvSpPr txBox="1"/>
          <p:nvPr/>
        </p:nvSpPr>
        <p:spPr>
          <a:xfrm>
            <a:off x="-653633" y="71353"/>
            <a:ext cx="4812166" cy="664566"/>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rPr>
              <a:t>Background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7" name="Google Shape;67;p14"/>
          <p:cNvSpPr txBox="1"/>
          <p:nvPr/>
        </p:nvSpPr>
        <p:spPr>
          <a:xfrm>
            <a:off x="347210" y="902350"/>
            <a:ext cx="7449045" cy="3724066"/>
          </a:xfrm>
          <a:prstGeom prst="rect">
            <a:avLst/>
          </a:prstGeom>
          <a:noFill/>
          <a:ln>
            <a:noFill/>
          </a:ln>
        </p:spPr>
        <p:txBody>
          <a:bodyPr spcFirstLastPara="1" wrap="square" lIns="91425" tIns="91425" rIns="91425" bIns="91425" anchor="t" anchorCtr="0">
            <a:spAutoFit/>
          </a:bodyPr>
          <a:lstStyle/>
          <a:p>
            <a:pPr marL="285750" indent="-285750" defTabSz="3135313">
              <a:spcBef>
                <a:spcPct val="50000"/>
              </a:spcBef>
              <a:buFont typeface="Arial" panose="020B0604020202020204" pitchFamily="34" charset="0"/>
              <a:buChar char="•"/>
            </a:pPr>
            <a:r>
              <a:rPr lang="en-US" sz="2000" dirty="0">
                <a:latin typeface="Verdana" panose="020B0604030504040204" pitchFamily="34" charset="0"/>
                <a:ea typeface="Verdana" panose="020B0604030504040204" pitchFamily="34" charset="0"/>
              </a:rPr>
              <a:t>In the CXLS design, the laser’s peak power needs to be increased in order to </a:t>
            </a:r>
            <a:r>
              <a:rPr lang="en-US" sz="2000" dirty="0">
                <a:solidFill>
                  <a:schemeClr val="accent1">
                    <a:lumMod val="75000"/>
                  </a:schemeClr>
                </a:solidFill>
                <a:latin typeface="Verdana" panose="020B0604030504040204" pitchFamily="34" charset="0"/>
                <a:ea typeface="Verdana" panose="020B0604030504040204" pitchFamily="34" charset="0"/>
              </a:rPr>
              <a:t>keep laser intensity constant</a:t>
            </a:r>
            <a:r>
              <a:rPr lang="en-US" sz="2000" dirty="0">
                <a:latin typeface="Verdana" panose="020B0604030504040204" pitchFamily="34" charset="0"/>
                <a:ea typeface="Verdana" panose="020B0604030504040204" pitchFamily="34" charset="0"/>
              </a:rPr>
              <a:t> with a larger beam spot size. </a:t>
            </a:r>
          </a:p>
          <a:p>
            <a:pPr marL="342900" indent="-342900" defTabSz="3135313">
              <a:spcBef>
                <a:spcPct val="50000"/>
              </a:spcBef>
              <a:buFont typeface="Arial" panose="020B0604020202020204" pitchFamily="34" charset="0"/>
              <a:buChar char="•"/>
            </a:pPr>
            <a:r>
              <a:rPr lang="en-US" sz="2000" dirty="0">
                <a:latin typeface="Verdana" panose="020B0604030504040204" pitchFamily="34" charset="0"/>
                <a:ea typeface="Verdana" panose="020B0604030504040204" pitchFamily="34" charset="0"/>
              </a:rPr>
              <a:t>Since peak power is approximately equal to the pulse energy divided by the FWHM of the pulse duration, the pulse energy can be raised (which is difficult), or the pulse can be </a:t>
            </a:r>
            <a:r>
              <a:rPr lang="en-US" sz="2000" dirty="0">
                <a:solidFill>
                  <a:schemeClr val="accent1">
                    <a:lumMod val="75000"/>
                  </a:schemeClr>
                </a:solidFill>
                <a:latin typeface="Verdana" panose="020B0604030504040204" pitchFamily="34" charset="0"/>
                <a:ea typeface="Verdana" panose="020B0604030504040204" pitchFamily="34" charset="0"/>
              </a:rPr>
              <a:t>shortened</a:t>
            </a:r>
            <a:r>
              <a:rPr lang="en-US" sz="2000" dirty="0">
                <a:solidFill>
                  <a:schemeClr val="accent2"/>
                </a:solidFill>
                <a:latin typeface="Verdana" panose="020B0604030504040204" pitchFamily="34" charset="0"/>
                <a:ea typeface="Verdana" panose="020B0604030504040204" pitchFamily="34" charset="0"/>
              </a:rPr>
              <a:t>, which is easier to achieve.</a:t>
            </a:r>
          </a:p>
          <a:p>
            <a:pPr marL="285750" indent="-285750" defTabSz="3135313">
              <a:spcBef>
                <a:spcPct val="50000"/>
              </a:spcBef>
              <a:buFont typeface="Arial" panose="020B0604020202020204" pitchFamily="34" charset="0"/>
              <a:buChar char="•"/>
            </a:pPr>
            <a:r>
              <a:rPr lang="en-US" sz="2000" dirty="0">
                <a:solidFill>
                  <a:schemeClr val="accent2"/>
                </a:solidFill>
                <a:latin typeface="Verdana" panose="020B0604030504040204" pitchFamily="34" charset="0"/>
                <a:ea typeface="Verdana" panose="020B0604030504040204" pitchFamily="34" charset="0"/>
              </a:rPr>
              <a:t>Thus, the objective is to perform nonlinear compression on the pulse. </a:t>
            </a:r>
            <a:endParaRPr lang="en-US" sz="2000"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72286491-8E79-4D18-8950-F1D0C85F6051}"/>
              </a:ext>
            </a:extLst>
          </p:cNvPr>
          <p:cNvSpPr txBox="1"/>
          <p:nvPr/>
        </p:nvSpPr>
        <p:spPr>
          <a:xfrm>
            <a:off x="-637067" y="71353"/>
            <a:ext cx="4812166" cy="830997"/>
          </a:xfrm>
          <a:prstGeom prst="rect">
            <a:avLst/>
          </a:prstGeom>
          <a:noFill/>
        </p:spPr>
        <p:txBody>
          <a:bodyPr wrap="square" rtlCol="0">
            <a:spAutoFit/>
          </a:bodyPr>
          <a:lstStyle/>
          <a:p>
            <a:pPr algn="ctr"/>
            <a:r>
              <a:rPr lang="en-US" sz="4800" dirty="0">
                <a:latin typeface="Verdana" panose="020B0604030504040204" pitchFamily="34" charset="0"/>
                <a:ea typeface="Verdana" panose="020B0604030504040204" pitchFamily="34" charset="0"/>
              </a:rPr>
              <a:t>Motivation</a:t>
            </a:r>
          </a:p>
        </p:txBody>
      </p:sp>
    </p:spTree>
    <p:extLst>
      <p:ext uri="{BB962C8B-B14F-4D97-AF65-F5344CB8AC3E}">
        <p14:creationId xmlns:p14="http://schemas.microsoft.com/office/powerpoint/2010/main" val="3297956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7" name="Google Shape;67;p14"/>
          <p:cNvSpPr txBox="1"/>
          <p:nvPr/>
        </p:nvSpPr>
        <p:spPr>
          <a:xfrm>
            <a:off x="129742" y="890748"/>
            <a:ext cx="3616518" cy="4385786"/>
          </a:xfrm>
          <a:prstGeom prst="rect">
            <a:avLst/>
          </a:prstGeom>
          <a:noFill/>
          <a:ln>
            <a:noFill/>
          </a:ln>
        </p:spPr>
        <p:txBody>
          <a:bodyPr spcFirstLastPara="1" wrap="square" lIns="91425" tIns="91425" rIns="91425" bIns="91425" anchor="t" anchorCtr="0">
            <a:spAutoFit/>
          </a:bodyPr>
          <a:lstStyle/>
          <a:p>
            <a:pPr marL="285750" indent="-285750" defTabSz="3135313">
              <a:spcBef>
                <a:spcPct val="50000"/>
              </a:spcBef>
              <a:buFont typeface="Arial" panose="020B0604020202020204" pitchFamily="34" charset="0"/>
              <a:buChar char="•"/>
            </a:pPr>
            <a:r>
              <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A </a:t>
            </a:r>
            <a:r>
              <a:rPr kumimoji="0" lang="en-US" sz="1400" b="0" i="0" u="none" strike="noStrike" cap="none" normalizeH="0" baseline="0" dirty="0" err="1">
                <a:ln>
                  <a:noFill/>
                </a:ln>
                <a:solidFill>
                  <a:schemeClr val="accent1">
                    <a:lumMod val="75000"/>
                  </a:schemeClr>
                </a:solidFill>
                <a:effectLst/>
                <a:latin typeface="Verdana" panose="020B0604030504040204" pitchFamily="34" charset="0"/>
                <a:ea typeface="Verdana" panose="020B0604030504040204" pitchFamily="34" charset="0"/>
              </a:rPr>
              <a:t>multipass</a:t>
            </a:r>
            <a:r>
              <a:rPr kumimoji="0" lang="en-US" sz="1400" b="0" i="0" u="none" strike="noStrike" cap="none" normalizeH="0" baseline="0" dirty="0">
                <a:ln>
                  <a:noFill/>
                </a:ln>
                <a:solidFill>
                  <a:schemeClr val="accent1">
                    <a:lumMod val="75000"/>
                  </a:schemeClr>
                </a:solidFill>
                <a:effectLst/>
                <a:latin typeface="Verdana" panose="020B0604030504040204" pitchFamily="34" charset="0"/>
                <a:ea typeface="Verdana" panose="020B0604030504040204" pitchFamily="34" charset="0"/>
              </a:rPr>
              <a:t> cell </a:t>
            </a:r>
            <a:r>
              <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uses a pair of convex mirrors to pass a pulse back and forth, lengthening its travel distance. The travel distance is mathematically related to the beam waist, fluence, and Rayleigh range, which are related to the pulse duration. </a:t>
            </a:r>
            <a:endParaRPr lang="en-US" dirty="0">
              <a:solidFill>
                <a:schemeClr val="tx1"/>
              </a:solidFill>
              <a:latin typeface="Verdana" panose="020B0604030504040204" pitchFamily="34" charset="0"/>
              <a:ea typeface="Verdana" panose="020B0604030504040204" pitchFamily="34" charset="0"/>
            </a:endParaRPr>
          </a:p>
          <a:p>
            <a:pPr marL="285750" indent="-285750" defTabSz="3135313">
              <a:spcBef>
                <a:spcPct val="50000"/>
              </a:spcBef>
              <a:buFont typeface="Arial" panose="020B0604020202020204" pitchFamily="34" charset="0"/>
              <a:buChar char="•"/>
            </a:pPr>
            <a:r>
              <a:rPr lang="en-US" sz="1600" b="1" dirty="0">
                <a:solidFill>
                  <a:schemeClr val="tx1"/>
                </a:solidFill>
                <a:latin typeface="Verdana" panose="020B0604030504040204" pitchFamily="34" charset="0"/>
                <a:ea typeface="Verdana" panose="020B0604030504040204" pitchFamily="34" charset="0"/>
              </a:rPr>
              <a:t>Lengthening the travel distance will compress the pulse!</a:t>
            </a:r>
            <a:endParaRPr kumimoji="0" lang="en-US" sz="16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p>
            <a:pPr marL="285750" indent="-285750" defTabSz="3135313">
              <a:spcBef>
                <a:spcPct val="50000"/>
              </a:spcBef>
              <a:buFont typeface="Arial" panose="020B0604020202020204" pitchFamily="34" charset="0"/>
              <a:buChar char="•"/>
            </a:pPr>
            <a:r>
              <a:rPr lang="en-US" sz="1400" dirty="0">
                <a:latin typeface="Verdana" panose="020B0604030504040204" pitchFamily="34" charset="0"/>
                <a:ea typeface="Verdana" panose="020B0604030504040204" pitchFamily="34" charset="0"/>
              </a:rPr>
              <a:t>Up to this point, nonlinear pulse compression has only been performed on 18 </a:t>
            </a:r>
            <a:r>
              <a:rPr lang="en-US" sz="1400" dirty="0" err="1">
                <a:latin typeface="Verdana" panose="020B0604030504040204" pitchFamily="34" charset="0"/>
                <a:ea typeface="Verdana" panose="020B0604030504040204" pitchFamily="34" charset="0"/>
              </a:rPr>
              <a:t>mJ</a:t>
            </a:r>
            <a:r>
              <a:rPr lang="en-US" sz="1400" dirty="0">
                <a:latin typeface="Verdana" panose="020B0604030504040204" pitchFamily="34" charset="0"/>
                <a:ea typeface="Verdana" panose="020B0604030504040204" pitchFamily="34" charset="0"/>
              </a:rPr>
              <a:t> pulses, and for the CXLS a 500 </a:t>
            </a:r>
            <a:r>
              <a:rPr lang="en-US" sz="1400" dirty="0" err="1">
                <a:latin typeface="Verdana" panose="020B0604030504040204" pitchFamily="34" charset="0"/>
                <a:ea typeface="Verdana" panose="020B0604030504040204" pitchFamily="34" charset="0"/>
              </a:rPr>
              <a:t>mJ</a:t>
            </a:r>
            <a:r>
              <a:rPr lang="en-US" sz="1400" dirty="0">
                <a:latin typeface="Verdana" panose="020B0604030504040204" pitchFamily="34" charset="0"/>
                <a:ea typeface="Verdana" panose="020B0604030504040204" pitchFamily="34" charset="0"/>
              </a:rPr>
              <a:t> pulse was needed. </a:t>
            </a:r>
          </a:p>
          <a:p>
            <a:pPr marL="285750" indent="-285750" defTabSz="3135313">
              <a:spcBef>
                <a:spcPct val="50000"/>
              </a:spcBef>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50EEDB15-AD7E-4E50-9F21-CEF9DBC93071}"/>
              </a:ext>
            </a:extLst>
          </p:cNvPr>
          <p:cNvSpPr txBox="1"/>
          <p:nvPr/>
        </p:nvSpPr>
        <p:spPr>
          <a:xfrm>
            <a:off x="5078382" y="3728563"/>
            <a:ext cx="3382150" cy="461665"/>
          </a:xfrm>
          <a:prstGeom prst="rect">
            <a:avLst/>
          </a:prstGeom>
          <a:noFill/>
        </p:spPr>
        <p:txBody>
          <a:bodyPr wrap="square" rtlCol="0">
            <a:spAutoFit/>
          </a:bodyPr>
          <a:lstStyle/>
          <a:p>
            <a:pPr marL="0" lvl="0" indent="0" algn="l" rtl="0">
              <a:spcBef>
                <a:spcPts val="0"/>
              </a:spcBef>
              <a:spcAft>
                <a:spcPts val="0"/>
              </a:spcAft>
              <a:buNone/>
            </a:pPr>
            <a:r>
              <a:rPr lang="en-US" sz="1000" dirty="0" err="1">
                <a:solidFill>
                  <a:schemeClr val="tx1">
                    <a:lumMod val="50000"/>
                    <a:lumOff val="50000"/>
                  </a:schemeClr>
                </a:solidFill>
                <a:latin typeface="Verdana" panose="020B0604030504040204" pitchFamily="34" charset="0"/>
                <a:ea typeface="Verdana" panose="020B0604030504040204" pitchFamily="34" charset="0"/>
                <a:cs typeface="Times New Roman"/>
                <a:sym typeface="Times New Roman"/>
              </a:rPr>
              <a:t>Multipass</a:t>
            </a:r>
            <a:r>
              <a:rPr lang="en-US" sz="1000" dirty="0">
                <a:solidFill>
                  <a:schemeClr val="tx1">
                    <a:lumMod val="50000"/>
                    <a:lumOff val="50000"/>
                  </a:schemeClr>
                </a:solidFill>
                <a:latin typeface="Verdana" panose="020B0604030504040204" pitchFamily="34" charset="0"/>
                <a:ea typeface="Verdana" panose="020B0604030504040204" pitchFamily="34" charset="0"/>
                <a:cs typeface="Times New Roman"/>
                <a:sym typeface="Times New Roman"/>
              </a:rPr>
              <a:t> Cell- - </a:t>
            </a:r>
            <a:r>
              <a:rPr lang="en-US" sz="1000" dirty="0" err="1">
                <a:solidFill>
                  <a:schemeClr val="tx1">
                    <a:lumMod val="50000"/>
                    <a:lumOff val="50000"/>
                  </a:schemeClr>
                </a:solidFill>
                <a:latin typeface="Verdana" panose="020B0604030504040204" pitchFamily="34" charset="0"/>
                <a:ea typeface="Verdana" panose="020B0604030504040204" pitchFamily="34" charset="0"/>
                <a:cs typeface="Times New Roman"/>
                <a:sym typeface="Times New Roman"/>
              </a:rPr>
              <a:t>Kaumanns</a:t>
            </a:r>
            <a:r>
              <a:rPr lang="en-US" sz="1000" dirty="0">
                <a:solidFill>
                  <a:schemeClr val="tx1">
                    <a:lumMod val="50000"/>
                    <a:lumOff val="50000"/>
                  </a:schemeClr>
                </a:solidFill>
                <a:latin typeface="Verdana" panose="020B0604030504040204" pitchFamily="34" charset="0"/>
                <a:ea typeface="Verdana" panose="020B0604030504040204" pitchFamily="34" charset="0"/>
                <a:cs typeface="Times New Roman"/>
                <a:sym typeface="Times New Roman"/>
              </a:rPr>
              <a:t> et al., 2018</a:t>
            </a:r>
          </a:p>
          <a:p>
            <a:endParaRPr lang="en-US" dirty="0"/>
          </a:p>
        </p:txBody>
      </p:sp>
      <p:sp>
        <p:nvSpPr>
          <p:cNvPr id="14" name="TextBox 13">
            <a:extLst>
              <a:ext uri="{FF2B5EF4-FFF2-40B4-BE49-F238E27FC236}">
                <a16:creationId xmlns:a16="http://schemas.microsoft.com/office/drawing/2014/main" id="{72286491-8E79-4D18-8950-F1D0C85F6051}"/>
              </a:ext>
            </a:extLst>
          </p:cNvPr>
          <p:cNvSpPr txBox="1"/>
          <p:nvPr/>
        </p:nvSpPr>
        <p:spPr>
          <a:xfrm>
            <a:off x="0" y="20856"/>
            <a:ext cx="6139370" cy="1569660"/>
          </a:xfrm>
          <a:prstGeom prst="rect">
            <a:avLst/>
          </a:prstGeom>
          <a:noFill/>
        </p:spPr>
        <p:txBody>
          <a:bodyPr wrap="square" rtlCol="0">
            <a:spAutoFit/>
          </a:bodyPr>
          <a:lstStyle/>
          <a:p>
            <a:pPr algn="ctr"/>
            <a:r>
              <a:rPr lang="en-US" sz="4800" dirty="0">
                <a:latin typeface="Verdana" panose="020B0604030504040204" pitchFamily="34" charset="0"/>
                <a:ea typeface="Verdana" panose="020B0604030504040204" pitchFamily="34" charset="0"/>
              </a:rPr>
              <a:t>The </a:t>
            </a:r>
            <a:r>
              <a:rPr lang="en-US" sz="4800" dirty="0" err="1">
                <a:latin typeface="Verdana" panose="020B0604030504040204" pitchFamily="34" charset="0"/>
                <a:ea typeface="Verdana" panose="020B0604030504040204" pitchFamily="34" charset="0"/>
              </a:rPr>
              <a:t>Multipass</a:t>
            </a:r>
            <a:r>
              <a:rPr lang="en-US" sz="4800" dirty="0">
                <a:latin typeface="Verdana" panose="020B0604030504040204" pitchFamily="34" charset="0"/>
                <a:ea typeface="Verdana" panose="020B0604030504040204" pitchFamily="34" charset="0"/>
              </a:rPr>
              <a:t> Cell</a:t>
            </a:r>
          </a:p>
          <a:p>
            <a:pPr algn="ctr"/>
            <a:endParaRPr lang="en-US" sz="4800" dirty="0">
              <a:latin typeface="Verdana" panose="020B0604030504040204" pitchFamily="34" charset="0"/>
              <a:ea typeface="Verdana" panose="020B0604030504040204" pitchFamily="34" charset="0"/>
            </a:endParaRPr>
          </a:p>
        </p:txBody>
      </p:sp>
      <p:pic>
        <p:nvPicPr>
          <p:cNvPr id="9" name="Google Shape;75;p15">
            <a:extLst>
              <a:ext uri="{FF2B5EF4-FFF2-40B4-BE49-F238E27FC236}">
                <a16:creationId xmlns:a16="http://schemas.microsoft.com/office/drawing/2014/main" id="{21EFF0E7-76A1-4342-B196-575ACAAC2C62}"/>
              </a:ext>
            </a:extLst>
          </p:cNvPr>
          <p:cNvPicPr preferRelativeResize="0"/>
          <p:nvPr/>
        </p:nvPicPr>
        <p:blipFill>
          <a:blip r:embed="rId3">
            <a:alphaModFix/>
          </a:blip>
          <a:stretch>
            <a:fillRect/>
          </a:stretch>
        </p:blipFill>
        <p:spPr>
          <a:xfrm>
            <a:off x="4059845" y="805686"/>
            <a:ext cx="4865347" cy="2981537"/>
          </a:xfrm>
          <a:prstGeom prst="rect">
            <a:avLst/>
          </a:prstGeom>
          <a:noFill/>
          <a:ln>
            <a:noFill/>
          </a:ln>
        </p:spPr>
      </p:pic>
      <p:sp>
        <p:nvSpPr>
          <p:cNvPr id="12" name="Google Shape;67;p14">
            <a:extLst>
              <a:ext uri="{FF2B5EF4-FFF2-40B4-BE49-F238E27FC236}">
                <a16:creationId xmlns:a16="http://schemas.microsoft.com/office/drawing/2014/main" id="{6F559514-042F-4F68-9E1D-DC6A113B03B7}"/>
              </a:ext>
            </a:extLst>
          </p:cNvPr>
          <p:cNvSpPr txBox="1"/>
          <p:nvPr/>
        </p:nvSpPr>
        <p:spPr>
          <a:xfrm>
            <a:off x="4086626" y="3882928"/>
            <a:ext cx="5057374" cy="1277242"/>
          </a:xfrm>
          <a:prstGeom prst="rect">
            <a:avLst/>
          </a:prstGeom>
          <a:noFill/>
          <a:ln>
            <a:noFill/>
          </a:ln>
        </p:spPr>
        <p:txBody>
          <a:bodyPr spcFirstLastPara="1" wrap="square" lIns="91425" tIns="91425" rIns="91425" bIns="91425" anchor="t" anchorCtr="0">
            <a:spAutoFit/>
          </a:bodyPr>
          <a:lstStyle/>
          <a:p>
            <a:pPr defTabSz="3135313">
              <a:spcBef>
                <a:spcPct val="50000"/>
              </a:spcBef>
            </a:pPr>
            <a:r>
              <a:rPr lang="en-US" sz="2000" dirty="0">
                <a:latin typeface="Verdana" panose="020B0604030504040204" pitchFamily="34" charset="0"/>
                <a:ea typeface="Verdana" panose="020B0604030504040204" pitchFamily="34" charset="0"/>
              </a:rPr>
              <a:t>My goal was to use MATLAB to simulate this nonlinear compression. </a:t>
            </a:r>
          </a:p>
          <a:p>
            <a:pPr marL="285750" indent="-285750" defTabSz="3135313">
              <a:spcBef>
                <a:spcPct val="50000"/>
              </a:spcBef>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9715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14" name="TextBox 13">
            <a:extLst>
              <a:ext uri="{FF2B5EF4-FFF2-40B4-BE49-F238E27FC236}">
                <a16:creationId xmlns:a16="http://schemas.microsoft.com/office/drawing/2014/main" id="{72286491-8E79-4D18-8950-F1D0C85F6051}"/>
              </a:ext>
            </a:extLst>
          </p:cNvPr>
          <p:cNvSpPr txBox="1"/>
          <p:nvPr/>
        </p:nvSpPr>
        <p:spPr>
          <a:xfrm>
            <a:off x="-183843" y="20856"/>
            <a:ext cx="8540664" cy="1569660"/>
          </a:xfrm>
          <a:prstGeom prst="rect">
            <a:avLst/>
          </a:prstGeom>
          <a:noFill/>
        </p:spPr>
        <p:txBody>
          <a:bodyPr wrap="square" rtlCol="0">
            <a:spAutoFit/>
          </a:bodyPr>
          <a:lstStyle/>
          <a:p>
            <a:pPr algn="ctr"/>
            <a:r>
              <a:rPr lang="en-US" sz="4800" dirty="0">
                <a:latin typeface="Verdana" panose="020B0604030504040204" pitchFamily="34" charset="0"/>
                <a:ea typeface="Verdana" panose="020B0604030504040204" pitchFamily="34" charset="0"/>
              </a:rPr>
              <a:t>Methods and Results</a:t>
            </a:r>
          </a:p>
          <a:p>
            <a:pPr algn="ctr"/>
            <a:endParaRPr lang="en-US" sz="4800"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0532457D-1268-44C3-9A28-68B50C331DD1}"/>
              </a:ext>
            </a:extLst>
          </p:cNvPr>
          <p:cNvSpPr txBox="1"/>
          <p:nvPr/>
        </p:nvSpPr>
        <p:spPr>
          <a:xfrm>
            <a:off x="67751" y="1309870"/>
            <a:ext cx="4019220" cy="3647152"/>
          </a:xfrm>
          <a:prstGeom prst="rect">
            <a:avLst/>
          </a:prstGeom>
          <a:noFill/>
        </p:spPr>
        <p:txBody>
          <a:bodyPr wrap="square">
            <a:spAutoFit/>
          </a:bodyPr>
          <a:lstStyle/>
          <a:p>
            <a:pPr marL="285750" indent="-285750" defTabSz="3135313">
              <a:spcBef>
                <a:spcPct val="50000"/>
              </a:spcBef>
              <a:buFont typeface="Arial" panose="020B0604020202020204" pitchFamily="34" charset="0"/>
              <a:buChar char="•"/>
            </a:pPr>
            <a:r>
              <a:rPr lang="en-US" sz="1400" dirty="0">
                <a:latin typeface="Verdana" panose="020B0604030504040204" pitchFamily="34" charset="0"/>
                <a:ea typeface="Verdana" panose="020B0604030504040204" pitchFamily="34" charset="0"/>
              </a:rPr>
              <a:t>These calculations required use of the numerical parameters of the laser: input </a:t>
            </a:r>
            <a:r>
              <a:rPr lang="en-US" sz="1400" b="1" dirty="0">
                <a:solidFill>
                  <a:schemeClr val="tx1"/>
                </a:solidFill>
                <a:latin typeface="Verdana" panose="020B0604030504040204" pitchFamily="34" charset="0"/>
                <a:ea typeface="Verdana" panose="020B0604030504040204" pitchFamily="34" charset="0"/>
              </a:rPr>
              <a:t>pulse energy</a:t>
            </a:r>
            <a:r>
              <a:rPr lang="en-US" sz="1400" dirty="0">
                <a:latin typeface="Verdana" panose="020B0604030504040204" pitchFamily="34" charset="0"/>
                <a:ea typeface="Verdana" panose="020B0604030504040204" pitchFamily="34" charset="0"/>
              </a:rPr>
              <a:t> &amp; </a:t>
            </a:r>
            <a:r>
              <a:rPr lang="en-US" sz="1400" b="1" dirty="0">
                <a:latin typeface="Verdana" panose="020B0604030504040204" pitchFamily="34" charset="0"/>
                <a:ea typeface="Verdana" panose="020B0604030504040204" pitchFamily="34" charset="0"/>
              </a:rPr>
              <a:t>duration</a:t>
            </a:r>
            <a:r>
              <a:rPr lang="en-US" sz="1400" dirty="0">
                <a:latin typeface="Verdana" panose="020B0604030504040204" pitchFamily="34" charset="0"/>
                <a:ea typeface="Verdana" panose="020B0604030504040204" pitchFamily="34" charset="0"/>
              </a:rPr>
              <a:t>, </a:t>
            </a:r>
            <a:r>
              <a:rPr lang="en-US" sz="1400" b="1" dirty="0">
                <a:latin typeface="Verdana" panose="020B0604030504040204" pitchFamily="34" charset="0"/>
                <a:ea typeface="Verdana" panose="020B0604030504040204" pitchFamily="34" charset="0"/>
              </a:rPr>
              <a:t>beam diameter</a:t>
            </a:r>
            <a:r>
              <a:rPr lang="en-US" sz="1400" dirty="0">
                <a:latin typeface="Verdana" panose="020B0604030504040204" pitchFamily="34" charset="0"/>
                <a:ea typeface="Verdana" panose="020B0604030504040204" pitchFamily="34" charset="0"/>
              </a:rPr>
              <a:t>, &amp; </a:t>
            </a:r>
            <a:r>
              <a:rPr lang="en-US" sz="1400" b="1" dirty="0">
                <a:latin typeface="Verdana" panose="020B0604030504040204" pitchFamily="34" charset="0"/>
                <a:ea typeface="Verdana" panose="020B0604030504040204" pitchFamily="34" charset="0"/>
              </a:rPr>
              <a:t>wavelength</a:t>
            </a:r>
            <a:r>
              <a:rPr lang="en-US" sz="1400" dirty="0">
                <a:latin typeface="Verdana" panose="020B0604030504040204" pitchFamily="34" charset="0"/>
                <a:ea typeface="Verdana" panose="020B0604030504040204" pitchFamily="34" charset="0"/>
              </a:rPr>
              <a:t>.</a:t>
            </a:r>
          </a:p>
          <a:p>
            <a:pPr marL="285750" indent="-285750" defTabSz="3135313">
              <a:spcBef>
                <a:spcPct val="50000"/>
              </a:spcBef>
              <a:buFont typeface="Arial" panose="020B0604020202020204" pitchFamily="34" charset="0"/>
              <a:buChar char="•"/>
            </a:pPr>
            <a:r>
              <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At the time of calculation using those laser parameters, I calculated that a cell length of 18 m could produce a pulse duration of 50 fs. I simulated this in MATLAB using </a:t>
            </a:r>
            <a:r>
              <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self-phase modulation</a:t>
            </a:r>
            <a:r>
              <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(SPM), a process describing how a pulse traveling in a medium will vary the medium’s refractive index, giving the pulse a phase shift. This changes the pulse’s frequency and intensity spectrum, as shown on the right.</a:t>
            </a:r>
            <a:r>
              <a:rPr lang="en-US" sz="1400" dirty="0">
                <a:latin typeface="Verdana" panose="020B0604030504040204" pitchFamily="34" charset="0"/>
                <a:ea typeface="Verdana" panose="020B0604030504040204" pitchFamily="34" charset="0"/>
              </a:rPr>
              <a:t> </a:t>
            </a:r>
          </a:p>
        </p:txBody>
      </p:sp>
      <p:pic>
        <p:nvPicPr>
          <p:cNvPr id="11" name="Google Shape;73;p15">
            <a:extLst>
              <a:ext uri="{FF2B5EF4-FFF2-40B4-BE49-F238E27FC236}">
                <a16:creationId xmlns:a16="http://schemas.microsoft.com/office/drawing/2014/main" id="{818D2E66-335C-4199-BCBA-07BAEC28A706}"/>
              </a:ext>
            </a:extLst>
          </p:cNvPr>
          <p:cNvPicPr preferRelativeResize="0"/>
          <p:nvPr/>
        </p:nvPicPr>
        <p:blipFill rotWithShape="1">
          <a:blip r:embed="rId3">
            <a:alphaModFix/>
          </a:blip>
          <a:srcRect r="3250"/>
          <a:stretch/>
        </p:blipFill>
        <p:spPr>
          <a:xfrm>
            <a:off x="4028453" y="1061440"/>
            <a:ext cx="4939666" cy="3322767"/>
          </a:xfrm>
          <a:prstGeom prst="rect">
            <a:avLst/>
          </a:prstGeom>
          <a:noFill/>
          <a:ln>
            <a:noFill/>
          </a:ln>
        </p:spPr>
      </p:pic>
      <p:sp>
        <p:nvSpPr>
          <p:cNvPr id="17" name="TextBox 16">
            <a:extLst>
              <a:ext uri="{FF2B5EF4-FFF2-40B4-BE49-F238E27FC236}">
                <a16:creationId xmlns:a16="http://schemas.microsoft.com/office/drawing/2014/main" id="{50F19805-AA4B-4546-8EB7-6386B933DE76}"/>
              </a:ext>
            </a:extLst>
          </p:cNvPr>
          <p:cNvSpPr txBox="1"/>
          <p:nvPr/>
        </p:nvSpPr>
        <p:spPr>
          <a:xfrm>
            <a:off x="4870255" y="4384207"/>
            <a:ext cx="1362175" cy="769441"/>
          </a:xfrm>
          <a:prstGeom prst="rect">
            <a:avLst/>
          </a:prstGeom>
          <a:noFill/>
        </p:spPr>
        <p:txBody>
          <a:bodyPr wrap="square" rtlCol="0">
            <a:spAutoFit/>
          </a:bodyPr>
          <a:lstStyle/>
          <a:p>
            <a:pPr marL="0" lvl="0" indent="0" algn="ctr" rtl="0">
              <a:spcBef>
                <a:spcPts val="0"/>
              </a:spcBef>
              <a:spcAft>
                <a:spcPts val="0"/>
              </a:spcAft>
              <a:buNone/>
            </a:pPr>
            <a:r>
              <a:rPr lang="en-US" sz="1000" dirty="0">
                <a:solidFill>
                  <a:schemeClr val="tx1"/>
                </a:solidFill>
                <a:latin typeface="Verdana" panose="020B0604030504040204" pitchFamily="34" charset="0"/>
                <a:ea typeface="Verdana" panose="020B0604030504040204" pitchFamily="34" charset="0"/>
                <a:cs typeface="Times New Roman"/>
                <a:sym typeface="Times New Roman"/>
              </a:rPr>
              <a:t>Electric field undergoing phase shifts</a:t>
            </a:r>
          </a:p>
          <a:p>
            <a:endParaRPr lang="en-US" dirty="0"/>
          </a:p>
        </p:txBody>
      </p:sp>
      <p:sp>
        <p:nvSpPr>
          <p:cNvPr id="18" name="TextBox 17">
            <a:extLst>
              <a:ext uri="{FF2B5EF4-FFF2-40B4-BE49-F238E27FC236}">
                <a16:creationId xmlns:a16="http://schemas.microsoft.com/office/drawing/2014/main" id="{2E36521C-FC53-4F08-9FF1-00DAA7614CEA}"/>
              </a:ext>
            </a:extLst>
          </p:cNvPr>
          <p:cNvSpPr txBox="1"/>
          <p:nvPr/>
        </p:nvSpPr>
        <p:spPr>
          <a:xfrm>
            <a:off x="7015714" y="4503477"/>
            <a:ext cx="1508083" cy="769441"/>
          </a:xfrm>
          <a:prstGeom prst="rect">
            <a:avLst/>
          </a:prstGeom>
          <a:noFill/>
        </p:spPr>
        <p:txBody>
          <a:bodyPr wrap="square" rtlCol="0">
            <a:spAutoFit/>
          </a:bodyPr>
          <a:lstStyle/>
          <a:p>
            <a:pPr marL="0" lvl="0" indent="0" algn="ctr" rtl="0">
              <a:spcBef>
                <a:spcPts val="0"/>
              </a:spcBef>
              <a:spcAft>
                <a:spcPts val="0"/>
              </a:spcAft>
              <a:buNone/>
            </a:pPr>
            <a:r>
              <a:rPr lang="en-US" sz="1000" dirty="0">
                <a:solidFill>
                  <a:schemeClr val="tx1"/>
                </a:solidFill>
                <a:latin typeface="Verdana" panose="020B0604030504040204" pitchFamily="34" charset="0"/>
                <a:ea typeface="Verdana" panose="020B0604030504040204" pitchFamily="34" charset="0"/>
                <a:cs typeface="Times New Roman"/>
                <a:sym typeface="Times New Roman"/>
              </a:rPr>
              <a:t>Spectral broadening of intensity spectrum</a:t>
            </a:r>
          </a:p>
          <a:p>
            <a:endParaRPr lang="en-US" dirty="0"/>
          </a:p>
        </p:txBody>
      </p:sp>
    </p:spTree>
    <p:extLst>
      <p:ext uri="{BB962C8B-B14F-4D97-AF65-F5344CB8AC3E}">
        <p14:creationId xmlns:p14="http://schemas.microsoft.com/office/powerpoint/2010/main" val="2564774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14" name="TextBox 13">
            <a:extLst>
              <a:ext uri="{FF2B5EF4-FFF2-40B4-BE49-F238E27FC236}">
                <a16:creationId xmlns:a16="http://schemas.microsoft.com/office/drawing/2014/main" id="{72286491-8E79-4D18-8950-F1D0C85F6051}"/>
              </a:ext>
            </a:extLst>
          </p:cNvPr>
          <p:cNvSpPr txBox="1"/>
          <p:nvPr/>
        </p:nvSpPr>
        <p:spPr>
          <a:xfrm>
            <a:off x="-2202700" y="125581"/>
            <a:ext cx="8540664" cy="1446550"/>
          </a:xfrm>
          <a:prstGeom prst="rect">
            <a:avLst/>
          </a:prstGeom>
          <a:noFill/>
        </p:spPr>
        <p:txBody>
          <a:bodyPr wrap="square" rtlCol="0">
            <a:spAutoFit/>
          </a:bodyPr>
          <a:lstStyle/>
          <a:p>
            <a:pPr algn="ctr"/>
            <a:r>
              <a:rPr lang="en-US" sz="4000" dirty="0">
                <a:latin typeface="Verdana" panose="020B0604030504040204" pitchFamily="34" charset="0"/>
                <a:ea typeface="Verdana" panose="020B0604030504040204" pitchFamily="34" charset="0"/>
              </a:rPr>
              <a:t>Conclusions</a:t>
            </a:r>
          </a:p>
          <a:p>
            <a:pPr algn="ctr"/>
            <a:endParaRPr lang="en-US" sz="4800"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0532457D-1268-44C3-9A28-68B50C331DD1}"/>
              </a:ext>
            </a:extLst>
          </p:cNvPr>
          <p:cNvSpPr txBox="1"/>
          <p:nvPr/>
        </p:nvSpPr>
        <p:spPr>
          <a:xfrm>
            <a:off x="219119" y="621483"/>
            <a:ext cx="8678684" cy="1600438"/>
          </a:xfrm>
          <a:prstGeom prst="rect">
            <a:avLst/>
          </a:prstGeom>
          <a:noFill/>
        </p:spPr>
        <p:txBody>
          <a:bodyPr wrap="square">
            <a:spAutoFit/>
          </a:bodyPr>
          <a:lstStyle/>
          <a:p>
            <a:pPr rtl="0">
              <a:spcBef>
                <a:spcPts val="0"/>
              </a:spcBef>
              <a:spcAft>
                <a:spcPts val="0"/>
              </a:spcAft>
            </a:pPr>
            <a:br>
              <a:rPr lang="en-US" b="0" dirty="0">
                <a:effectLst/>
              </a:rPr>
            </a:br>
            <a:r>
              <a:rPr lang="en-US" sz="1200" b="0" i="0" u="none" strike="noStrike" dirty="0">
                <a:solidFill>
                  <a:srgbClr val="000000"/>
                </a:solidFill>
                <a:effectLst/>
                <a:latin typeface="Verdana" panose="020B0604030504040204" pitchFamily="34" charset="0"/>
                <a:ea typeface="Verdana" panose="020B0604030504040204" pitchFamily="34" charset="0"/>
              </a:rPr>
              <a:t>This simulation is helpful because it helps us test out our parameters. </a:t>
            </a:r>
          </a:p>
          <a:p>
            <a:pPr marL="285750" indent="-285750" rtl="0">
              <a:spcBef>
                <a:spcPts val="0"/>
              </a:spcBef>
              <a:spcAft>
                <a:spcPts val="0"/>
              </a:spcAft>
              <a:buFont typeface="Arial" panose="020B0604020202020204" pitchFamily="34" charset="0"/>
              <a:buChar char="•"/>
            </a:pPr>
            <a:r>
              <a:rPr lang="en-US" sz="1200" b="0" i="0" u="none" strike="noStrike" dirty="0">
                <a:solidFill>
                  <a:srgbClr val="000000"/>
                </a:solidFill>
                <a:effectLst/>
                <a:latin typeface="Verdana" panose="020B0604030504040204" pitchFamily="34" charset="0"/>
                <a:ea typeface="Verdana" panose="020B0604030504040204" pitchFamily="34" charset="0"/>
              </a:rPr>
              <a:t>All this planning really becomes meaningful when we start answering certain questions, such as “how long will the cell be” and “how many passes of the </a:t>
            </a:r>
            <a:r>
              <a:rPr lang="en-US" sz="1200" b="0" i="0" u="none" strike="noStrike" dirty="0" err="1">
                <a:solidFill>
                  <a:srgbClr val="000000"/>
                </a:solidFill>
                <a:effectLst/>
                <a:latin typeface="Verdana" panose="020B0604030504040204" pitchFamily="34" charset="0"/>
                <a:ea typeface="Verdana" panose="020B0604030504040204" pitchFamily="34" charset="0"/>
              </a:rPr>
              <a:t>multipass</a:t>
            </a:r>
            <a:r>
              <a:rPr lang="en-US" sz="1200" b="0" i="0" u="none" strike="noStrike" dirty="0">
                <a:solidFill>
                  <a:srgbClr val="000000"/>
                </a:solidFill>
                <a:effectLst/>
                <a:latin typeface="Verdana" panose="020B0604030504040204" pitchFamily="34" charset="0"/>
                <a:ea typeface="Verdana" panose="020B0604030504040204" pitchFamily="34" charset="0"/>
              </a:rPr>
              <a:t> cell will we need”. According to our calculations, at these current parameters we should end up with a cell length of about 18 m. However, at lower levels of pulse energy, a much shorter cell could be achieved. </a:t>
            </a:r>
          </a:p>
          <a:p>
            <a:pPr marL="285750" indent="-285750" rtl="0">
              <a:spcBef>
                <a:spcPts val="0"/>
              </a:spcBef>
              <a:spcAft>
                <a:spcPts val="0"/>
              </a:spcAft>
              <a:buFont typeface="Arial" panose="020B0604020202020204" pitchFamily="34" charset="0"/>
              <a:buChar char="•"/>
            </a:pPr>
            <a:r>
              <a:rPr lang="en-US" sz="1200" b="0" i="0" u="none" strike="noStrike" dirty="0">
                <a:solidFill>
                  <a:srgbClr val="000000"/>
                </a:solidFill>
                <a:effectLst/>
                <a:latin typeface="Verdana" panose="020B0604030504040204" pitchFamily="34" charset="0"/>
                <a:ea typeface="Verdana" panose="020B0604030504040204" pitchFamily="34" charset="0"/>
              </a:rPr>
              <a:t>This shows how the laser’s properties can be modified using an extra tool in order to better fit the parameters and geometry of the setup.</a:t>
            </a:r>
            <a:endParaRPr lang="en-US" sz="1200" b="0" dirty="0">
              <a:effectLst/>
              <a:latin typeface="Verdana" panose="020B0604030504040204" pitchFamily="34" charset="0"/>
              <a:ea typeface="Verdana" panose="020B0604030504040204" pitchFamily="34" charset="0"/>
            </a:endParaRPr>
          </a:p>
        </p:txBody>
      </p:sp>
      <p:sp>
        <p:nvSpPr>
          <p:cNvPr id="17" name="TextBox 16">
            <a:extLst>
              <a:ext uri="{FF2B5EF4-FFF2-40B4-BE49-F238E27FC236}">
                <a16:creationId xmlns:a16="http://schemas.microsoft.com/office/drawing/2014/main" id="{50F19805-AA4B-4546-8EB7-6386B933DE76}"/>
              </a:ext>
            </a:extLst>
          </p:cNvPr>
          <p:cNvSpPr txBox="1"/>
          <p:nvPr/>
        </p:nvSpPr>
        <p:spPr>
          <a:xfrm>
            <a:off x="282048" y="2805444"/>
            <a:ext cx="8491993" cy="1169551"/>
          </a:xfrm>
          <a:prstGeom prst="rect">
            <a:avLst/>
          </a:prstGeom>
          <a:noFill/>
        </p:spPr>
        <p:txBody>
          <a:bodyPr wrap="square" rtlCol="0">
            <a:spAutoFit/>
          </a:bodyPr>
          <a:lstStyle/>
          <a:p>
            <a:r>
              <a:rPr lang="en-US" sz="1200" i="0" dirty="0">
                <a:effectLst/>
                <a:latin typeface="Verdana" panose="020B0604030504040204" pitchFamily="34" charset="0"/>
                <a:ea typeface="Verdana" panose="020B0604030504040204" pitchFamily="34" charset="0"/>
                <a:cs typeface="Times New Roman" panose="02020603050405020304" pitchFamily="18" charset="0"/>
              </a:rPr>
              <a:t>Many thanks to my mentor Dr. Teitelbaum, my co-undergraduate </a:t>
            </a:r>
            <a:r>
              <a:rPr lang="en-US" sz="1200" i="0" dirty="0" err="1">
                <a:effectLst/>
                <a:latin typeface="Verdana" panose="020B0604030504040204" pitchFamily="34" charset="0"/>
                <a:ea typeface="Verdana" panose="020B0604030504040204" pitchFamily="34" charset="0"/>
                <a:cs typeface="Times New Roman" panose="02020603050405020304" pitchFamily="18" charset="0"/>
              </a:rPr>
              <a:t>Dariannette</a:t>
            </a:r>
            <a:r>
              <a:rPr lang="en-US" sz="1200" i="0" dirty="0">
                <a:effectLst/>
                <a:latin typeface="Verdana" panose="020B0604030504040204" pitchFamily="34" charset="0"/>
                <a:ea typeface="Verdana" panose="020B0604030504040204" pitchFamily="34" charset="0"/>
                <a:cs typeface="Times New Roman" panose="02020603050405020304" pitchFamily="18" charset="0"/>
              </a:rPr>
              <a:t> Valentin, and graduate student Sean Tilton, who are the best guides through the confusing world of condensed matter physics.</a:t>
            </a:r>
          </a:p>
          <a:p>
            <a:endParaRPr lang="en-US" sz="1200" i="0" dirty="0">
              <a:effectLst/>
              <a:latin typeface="Verdana" panose="020B0604030504040204" pitchFamily="34" charset="0"/>
              <a:ea typeface="Verdana" panose="020B0604030504040204" pitchFamily="34" charset="0"/>
              <a:cs typeface="Times New Roman" panose="02020603050405020304" pitchFamily="18" charset="0"/>
            </a:endParaRPr>
          </a:p>
          <a:p>
            <a:endParaRPr lang="en-US" sz="1000" dirty="0">
              <a:latin typeface="Verdana" panose="020B0604030504040204" pitchFamily="34" charset="0"/>
              <a:ea typeface="Verdana" panose="020B0604030504040204" pitchFamily="34" charset="0"/>
              <a:cs typeface="Times New Roman" panose="02020603050405020304" pitchFamily="18" charset="0"/>
            </a:endParaRPr>
          </a:p>
          <a:p>
            <a:endParaRPr lang="en-US" sz="1000" i="0" dirty="0">
              <a:effectLst/>
              <a:latin typeface="Verdana" panose="020B0604030504040204" pitchFamily="34" charset="0"/>
              <a:ea typeface="Verdana" panose="020B0604030504040204" pitchFamily="34"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4EF7E145-4A02-4341-9DBC-D0B87C734BF5}"/>
              </a:ext>
            </a:extLst>
          </p:cNvPr>
          <p:cNvSpPr txBox="1"/>
          <p:nvPr/>
        </p:nvSpPr>
        <p:spPr>
          <a:xfrm>
            <a:off x="-108640" y="2137936"/>
            <a:ext cx="5626844" cy="1446550"/>
          </a:xfrm>
          <a:prstGeom prst="rect">
            <a:avLst/>
          </a:prstGeom>
          <a:noFill/>
        </p:spPr>
        <p:txBody>
          <a:bodyPr wrap="square" rtlCol="0">
            <a:spAutoFit/>
          </a:bodyPr>
          <a:lstStyle/>
          <a:p>
            <a:pPr algn="ctr"/>
            <a:r>
              <a:rPr lang="en-US" sz="4000" dirty="0">
                <a:latin typeface="Verdana" panose="020B0604030504040204" pitchFamily="34" charset="0"/>
                <a:ea typeface="Verdana" panose="020B0604030504040204" pitchFamily="34" charset="0"/>
              </a:rPr>
              <a:t>Acknowledgements</a:t>
            </a:r>
          </a:p>
          <a:p>
            <a:pPr algn="ctr"/>
            <a:endParaRPr lang="en-US" sz="4800" dirty="0">
              <a:latin typeface="Verdana" panose="020B0604030504040204" pitchFamily="34" charset="0"/>
              <a:ea typeface="Verdana" panose="020B0604030504040204" pitchFamily="34" charset="0"/>
            </a:endParaRPr>
          </a:p>
        </p:txBody>
      </p:sp>
      <p:pic>
        <p:nvPicPr>
          <p:cNvPr id="9" name="Picture 8" descr="footer space grant.tif">
            <a:extLst>
              <a:ext uri="{FF2B5EF4-FFF2-40B4-BE49-F238E27FC236}">
                <a16:creationId xmlns:a16="http://schemas.microsoft.com/office/drawing/2014/main" id="{7FFC5D28-D276-4260-8B8E-85F30C528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8204" y="30774990"/>
            <a:ext cx="16427395" cy="1604451"/>
          </a:xfrm>
          <a:prstGeom prst="rect">
            <a:avLst/>
          </a:prstGeom>
        </p:spPr>
      </p:pic>
      <p:pic>
        <p:nvPicPr>
          <p:cNvPr id="12" name="Picture 2" descr="Arizona NASA Vertical Text">
            <a:extLst>
              <a:ext uri="{FF2B5EF4-FFF2-40B4-BE49-F238E27FC236}">
                <a16:creationId xmlns:a16="http://schemas.microsoft.com/office/drawing/2014/main" id="{D3455FE1-8556-49CF-A779-2A97446C8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31753"/>
            <a:ext cx="1175420" cy="15691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3918FE4-8439-4F39-8C06-DA9539B9AEBD}"/>
              </a:ext>
            </a:extLst>
          </p:cNvPr>
          <p:cNvPicPr>
            <a:picLocks noChangeAspect="1"/>
          </p:cNvPicPr>
          <p:nvPr/>
        </p:nvPicPr>
        <p:blipFill>
          <a:blip r:embed="rId5"/>
          <a:stretch>
            <a:fillRect/>
          </a:stretch>
        </p:blipFill>
        <p:spPr>
          <a:xfrm>
            <a:off x="1263332" y="4147249"/>
            <a:ext cx="1016968" cy="802748"/>
          </a:xfrm>
          <a:prstGeom prst="rect">
            <a:avLst/>
          </a:prstGeom>
        </p:spPr>
      </p:pic>
      <p:pic>
        <p:nvPicPr>
          <p:cNvPr id="15" name="Google Shape;55;p13">
            <a:extLst>
              <a:ext uri="{FF2B5EF4-FFF2-40B4-BE49-F238E27FC236}">
                <a16:creationId xmlns:a16="http://schemas.microsoft.com/office/drawing/2014/main" id="{2620C08F-1C46-48F7-9C21-49E718802B00}"/>
              </a:ext>
            </a:extLst>
          </p:cNvPr>
          <p:cNvPicPr preferRelativeResize="0"/>
          <p:nvPr/>
        </p:nvPicPr>
        <p:blipFill>
          <a:blip r:embed="rId6">
            <a:alphaModFix/>
          </a:blip>
          <a:stretch>
            <a:fillRect/>
          </a:stretch>
        </p:blipFill>
        <p:spPr>
          <a:xfrm>
            <a:off x="7880668" y="3928994"/>
            <a:ext cx="1175420" cy="1078741"/>
          </a:xfrm>
          <a:prstGeom prst="rect">
            <a:avLst/>
          </a:prstGeom>
          <a:noFill/>
          <a:ln>
            <a:noFill/>
          </a:ln>
        </p:spPr>
      </p:pic>
      <p:pic>
        <p:nvPicPr>
          <p:cNvPr id="16" name="Google Shape;56;p13">
            <a:extLst>
              <a:ext uri="{FF2B5EF4-FFF2-40B4-BE49-F238E27FC236}">
                <a16:creationId xmlns:a16="http://schemas.microsoft.com/office/drawing/2014/main" id="{D5E14D46-4AFF-4717-8DDA-B26CBF47C1E7}"/>
              </a:ext>
            </a:extLst>
          </p:cNvPr>
          <p:cNvPicPr preferRelativeResize="0"/>
          <p:nvPr/>
        </p:nvPicPr>
        <p:blipFill>
          <a:blip r:embed="rId7">
            <a:alphaModFix/>
          </a:blip>
          <a:stretch>
            <a:fillRect/>
          </a:stretch>
        </p:blipFill>
        <p:spPr>
          <a:xfrm>
            <a:off x="5759628" y="4210783"/>
            <a:ext cx="2032320" cy="807320"/>
          </a:xfrm>
          <a:prstGeom prst="rect">
            <a:avLst/>
          </a:prstGeom>
          <a:noFill/>
          <a:ln>
            <a:noFill/>
          </a:ln>
        </p:spPr>
      </p:pic>
      <p:sp>
        <p:nvSpPr>
          <p:cNvPr id="2" name="TextBox 1">
            <a:extLst>
              <a:ext uri="{FF2B5EF4-FFF2-40B4-BE49-F238E27FC236}">
                <a16:creationId xmlns:a16="http://schemas.microsoft.com/office/drawing/2014/main" id="{91118066-19C3-44C3-9B2A-06F833F63A28}"/>
              </a:ext>
            </a:extLst>
          </p:cNvPr>
          <p:cNvSpPr txBox="1"/>
          <p:nvPr/>
        </p:nvSpPr>
        <p:spPr>
          <a:xfrm>
            <a:off x="2259819" y="3868199"/>
            <a:ext cx="3653217" cy="1200329"/>
          </a:xfrm>
          <a:prstGeom prst="rect">
            <a:avLst/>
          </a:prstGeom>
          <a:noFill/>
        </p:spPr>
        <p:txBody>
          <a:bodyPr wrap="square" rtlCol="0">
            <a:spAutoFit/>
          </a:bodyPr>
          <a:lstStyle/>
          <a:p>
            <a:pPr algn="ctr"/>
            <a:r>
              <a:rPr lang="en-US" sz="900" i="0" dirty="0">
                <a:solidFill>
                  <a:schemeClr val="tx2">
                    <a:lumMod val="50000"/>
                  </a:schemeClr>
                </a:solidFill>
                <a:effectLst/>
                <a:latin typeface="Verdana" panose="020B0604030504040204" pitchFamily="34" charset="0"/>
                <a:ea typeface="Verdana" panose="020B0604030504040204" pitchFamily="34" charset="0"/>
                <a:cs typeface="Times New Roman" panose="02020603050405020304" pitchFamily="18" charset="0"/>
              </a:rPr>
              <a:t>The material contained in this document is based upon work supported by a National Aeronautics and Space Administration (NASA) grant or cooperative agreement. Any opinions, findings, conclusions or recommendations expressed in this material are those of the author and do not necessarily reflect the views of NASA.</a:t>
            </a:r>
            <a:r>
              <a:rPr lang="en-US" sz="900" i="1" dirty="0">
                <a:solidFill>
                  <a:schemeClr val="tx2">
                    <a:lumMod val="50000"/>
                  </a:schemeClr>
                </a:solidFill>
                <a:effectLst/>
                <a:latin typeface="Verdana" panose="020B0604030504040204" pitchFamily="34" charset="0"/>
                <a:ea typeface="Verdana" panose="020B0604030504040204" pitchFamily="34" charset="0"/>
                <a:cs typeface="Times New Roman" panose="02020603050405020304" pitchFamily="18" charset="0"/>
              </a:rPr>
              <a:t> </a:t>
            </a:r>
            <a:r>
              <a:rPr lang="en-US" sz="900" i="0" dirty="0">
                <a:solidFill>
                  <a:schemeClr val="tx2">
                    <a:lumMod val="50000"/>
                  </a:schemeClr>
                </a:solidFill>
                <a:effectLst/>
                <a:latin typeface="Verdana" panose="020B0604030504040204" pitchFamily="34" charset="0"/>
                <a:ea typeface="Verdana" panose="020B0604030504040204" pitchFamily="34" charset="0"/>
                <a:cs typeface="Times New Roman" panose="02020603050405020304" pitchFamily="18" charset="0"/>
              </a:rPr>
              <a:t>This work was supported through a NASA grant awarded to the Arizona/NASA Space Grant Consortium.</a:t>
            </a:r>
            <a:endParaRPr lang="en-US" sz="900" dirty="0">
              <a:solidFill>
                <a:schemeClr val="tx2">
                  <a:lumMod val="50000"/>
                </a:schemeClr>
              </a:solidFill>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20967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extBox 1">
            <a:extLst>
              <a:ext uri="{FF2B5EF4-FFF2-40B4-BE49-F238E27FC236}">
                <a16:creationId xmlns:a16="http://schemas.microsoft.com/office/drawing/2014/main" id="{F663F8B4-A879-4DE2-A903-29E5A0421C60}"/>
              </a:ext>
            </a:extLst>
          </p:cNvPr>
          <p:cNvSpPr txBox="1"/>
          <p:nvPr/>
        </p:nvSpPr>
        <p:spPr>
          <a:xfrm>
            <a:off x="2610404" y="850789"/>
            <a:ext cx="5430741" cy="830997"/>
          </a:xfrm>
          <a:prstGeom prst="rect">
            <a:avLst/>
          </a:prstGeom>
          <a:noFill/>
        </p:spPr>
        <p:txBody>
          <a:bodyPr wrap="square" rtlCol="0">
            <a:spAutoFit/>
          </a:bodyPr>
          <a:lstStyle/>
          <a:p>
            <a:r>
              <a:rPr lang="en-US" sz="4800" dirty="0">
                <a:latin typeface="Verdana" panose="020B0604030504040204" pitchFamily="34" charset="0"/>
                <a:ea typeface="Verdana" panose="020B0604030504040204" pitchFamily="34" charset="0"/>
              </a:rPr>
              <a:t>Thank you!</a:t>
            </a:r>
          </a:p>
        </p:txBody>
      </p:sp>
      <p:pic>
        <p:nvPicPr>
          <p:cNvPr id="3" name="Google Shape;55;p13">
            <a:extLst>
              <a:ext uri="{FF2B5EF4-FFF2-40B4-BE49-F238E27FC236}">
                <a16:creationId xmlns:a16="http://schemas.microsoft.com/office/drawing/2014/main" id="{D803E7E5-87B4-4B91-A26D-F1D4636468BE}"/>
              </a:ext>
            </a:extLst>
          </p:cNvPr>
          <p:cNvPicPr preferRelativeResize="0"/>
          <p:nvPr/>
        </p:nvPicPr>
        <p:blipFill>
          <a:blip r:embed="rId3">
            <a:alphaModFix/>
          </a:blip>
          <a:stretch>
            <a:fillRect/>
          </a:stretch>
        </p:blipFill>
        <p:spPr>
          <a:xfrm>
            <a:off x="67750" y="4197627"/>
            <a:ext cx="797700" cy="797700"/>
          </a:xfrm>
          <a:prstGeom prst="rect">
            <a:avLst/>
          </a:prstGeom>
          <a:noFill/>
          <a:ln>
            <a:noFill/>
          </a:ln>
        </p:spPr>
      </p:pic>
      <p:pic>
        <p:nvPicPr>
          <p:cNvPr id="4" name="Google Shape;56;p13">
            <a:extLst>
              <a:ext uri="{FF2B5EF4-FFF2-40B4-BE49-F238E27FC236}">
                <a16:creationId xmlns:a16="http://schemas.microsoft.com/office/drawing/2014/main" id="{022980BC-ECE7-41F0-8FF0-89DC1E803E47}"/>
              </a:ext>
            </a:extLst>
          </p:cNvPr>
          <p:cNvPicPr preferRelativeResize="0"/>
          <p:nvPr/>
        </p:nvPicPr>
        <p:blipFill>
          <a:blip r:embed="rId4">
            <a:alphaModFix/>
          </a:blip>
          <a:stretch>
            <a:fillRect/>
          </a:stretch>
        </p:blipFill>
        <p:spPr>
          <a:xfrm>
            <a:off x="7090700" y="4197626"/>
            <a:ext cx="1900891" cy="7977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TotalTime>
  <Words>750</Words>
  <Application>Microsoft Office PowerPoint</Application>
  <PresentationFormat>On-screen Show (16:9)</PresentationFormat>
  <Paragraphs>39</Paragraphs>
  <Slides>7</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Verdana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Elena Boyd</dc:creator>
  <cp:lastModifiedBy>Elena Boyd</cp:lastModifiedBy>
  <cp:revision>14</cp:revision>
  <dcterms:modified xsi:type="dcterms:W3CDTF">2021-04-02T23:27:10Z</dcterms:modified>
</cp:coreProperties>
</file>